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5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G>
</file>

<file path=ppt/media/image5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E9814-A425-4112-A3E3-0346951EA74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70BD6C-D6F3-4A1A-B183-653D2A34C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57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0BD6C-D6F3-4A1A-B183-653D2A34CF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1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3835A-ECD5-ADB7-C36C-A08C44425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F4360E-2DF5-D1FD-2EA2-4F55CF24F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A4E96-49C6-8B3C-AAE9-ABB12570E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41623-A064-4BED-B073-BA4D61433402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12967-0BD5-28DC-C859-CFBB891A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929B2-A1CF-7947-70F0-F0BE1CF98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88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40876-6476-DF0E-B458-39F139E75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8A780D-F7A4-2CBF-C7CC-40B938E0C1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FD3D6-DE97-A947-7DE1-993800034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9B946-3D02-F31B-1B4A-2136D95F5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385DD-FABA-1434-9DFB-0565D6542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85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F16E3B-48E4-1C45-3F8F-ADA215CCCC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FE6A53-ED2A-92BB-F0BD-B56590475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CAC88-4DEC-1B19-D752-EA1C27C9B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F02AB-6034-4B88-BC5A-7C17CB0EF809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E2966-24DC-099B-3DE4-9008D1D93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9E160-3703-80BB-7104-0E4CA65C4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01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F2B04-D2A9-E394-83C4-81C8FAD92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10B97-48C2-F40A-F5E5-C215EE427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BBCBC-B136-3369-2460-86D3D429F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1AC17-E3EC-F0A9-636C-6B00118B9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779A5-4277-C1D4-2AAC-77C8426ED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85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EFBC1-D1E8-E595-1747-518AFB0B1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EDC39-4D64-38DC-C675-B2878B81F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CC10C-B1F0-D7BA-7105-7ACB67876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EB70D-CD01-44DA-83B3-8FEB3383D307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4B42F-1A4E-F44D-969D-CD1C972EF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78982-3BE8-3E29-B847-C108567B0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329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95A5-7205-316E-976B-4A9F86263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43E1A-E3C2-4CE8-000E-1B7039DE3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4DCA30-5ABC-979B-2F32-18FBF0590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F5F55-BE31-5506-A718-D4CD6D651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7763C-82FD-14C9-E69E-8BCA0F339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B524C-A54D-2698-6059-BEFE51038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228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E3469-D97A-F6FD-D020-E97EDD25E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CC8D3-9DCF-11BC-802E-13D9AB2E3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696287-9BD4-C79D-62F4-274825D16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7A114B-5FD5-FA39-6267-5E90B9E356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663677-E2F5-6C6A-1CF0-5E610192D0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8469C1-BC86-C7D9-777B-FC9252234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40D40C-B74A-9E17-3F3A-090F055FA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BDBFAA-7AE6-F83E-CBC3-1D89C0732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07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41AE6-6F3E-4B47-866D-E9221C45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9E48D5-94B1-039F-30D7-747D6BA4B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5F181-8C94-58A5-B14B-439F35B75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F8537D-B2F9-F242-487F-AB4234302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287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39E7F-D075-1A40-B878-EBC586429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524624-45E9-ABE7-5CFB-C8B79624F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3C2E30-C5FC-CDA4-2A92-CE259BDA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86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A177B-9573-AE66-A5EE-947B67AD0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53B8C-949F-EADF-EFE4-302464055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B2A461-3E96-541E-A263-19D98B7F3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7FF3F3-5402-371D-515A-1F9799892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D0D6-7A82-473E-879B-C6ECD6CCCFEC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344F5-F76B-03E8-4C3C-BAD7580A6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15A33-C044-07BC-1C04-40901337C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974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E2074-23CC-E890-F696-B5F07D071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19402B-677A-A564-86B5-54026136A9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E74968-26B7-CC99-2B72-786A53B9A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3A244-369E-65CF-0715-B6791969A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05E03-BC17-41A7-854C-DFAB672737DC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85376-ED3F-E8E8-947E-63BFFEA35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03054-4BC4-7610-E8E2-525F5E8D6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50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EE6AC6-56E4-D959-14B6-1854A16DC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65D77-DE56-BCA9-38BE-CFA2646CD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7B2B0-9B74-82B3-E55B-E904F76EFD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408324-A84C-4A45-93B6-78D079CCE772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6B093-5D20-15BD-5321-B3EF383174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9297E-161B-D73C-30E8-C18F895DCC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28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n abstract genetic concept">
            <a:extLst>
              <a:ext uri="{FF2B5EF4-FFF2-40B4-BE49-F238E27FC236}">
                <a16:creationId xmlns:a16="http://schemas.microsoft.com/office/drawing/2014/main" id="{27FFAEB3-BEA9-979A-BF63-2FDE3AD0AB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607" r="-1" b="18129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E93118-319A-64A8-E344-1EAA9806EC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7814" y="2416851"/>
            <a:ext cx="5616371" cy="2024298"/>
          </a:xfrm>
        </p:spPr>
        <p:txBody>
          <a:bodyPr anchor="b">
            <a:noAutofit/>
          </a:bodyPr>
          <a:lstStyle/>
          <a:p>
            <a:pPr algn="ctr"/>
            <a:r>
              <a:rPr lang="en-US" sz="7200" dirty="0">
                <a:latin typeface="Segoe UI Black" panose="020B0A02040204020203" pitchFamily="34" charset="0"/>
                <a:ea typeface="Segoe UI Black" panose="020B0A02040204020203" pitchFamily="34" charset="0"/>
              </a:rPr>
              <a:t>PageRank Algorithm</a:t>
            </a:r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76EA4EE5-E3EC-AA0F-4598-4ADCD88173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25838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93"/>
    </mc:Choice>
    <mc:Fallback>
      <p:transition spd="slow" advTm="7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33000">
              <a:srgbClr val="0070C0"/>
            </a:gs>
            <a:gs pos="100000">
              <a:schemeClr val="bg1">
                <a:lumMod val="95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41900E-2A3D-C4B8-0264-CA25A9A6CD7E}"/>
              </a:ext>
            </a:extLst>
          </p:cNvPr>
          <p:cNvSpPr txBox="1"/>
          <p:nvPr/>
        </p:nvSpPr>
        <p:spPr>
          <a:xfrm>
            <a:off x="685800" y="457200"/>
            <a:ext cx="111871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Team Members: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Ahmed Sherif Abdel Hamid Tarfa – 20221321942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Robert </a:t>
            </a:r>
            <a:r>
              <a:rPr lang="en-US" dirty="0" err="1"/>
              <a:t>Nagi</a:t>
            </a:r>
            <a:r>
              <a:rPr lang="en-US" dirty="0"/>
              <a:t> </a:t>
            </a:r>
            <a:r>
              <a:rPr lang="en-US" dirty="0" err="1"/>
              <a:t>Raafat</a:t>
            </a:r>
            <a:r>
              <a:rPr lang="en-US" dirty="0"/>
              <a:t> - 20221445710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D8AC6-1C10-33C4-E705-647EF4A89F2A}"/>
              </a:ext>
            </a:extLst>
          </p:cNvPr>
          <p:cNvSpPr txBox="1"/>
          <p:nvPr/>
        </p:nvSpPr>
        <p:spPr>
          <a:xfrm>
            <a:off x="685800" y="1657350"/>
            <a:ext cx="108585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Brief overview of PageRank algorithm: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Developed by Larry Page and Sergey Brin at Google in 1996 as part of their research project at Stanford University.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Originally named "Backrub," it was later renamed PageRank in honor of Larry Page.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PageRank measures the importance of web pages by analyzing the structure of hyperlinks between pages.</a:t>
            </a:r>
          </a:p>
          <a:p>
            <a:endParaRPr 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913BA6B8-565E-587B-4E92-61F81F328B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11922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60"/>
    </mc:Choice>
    <mc:Fallback>
      <p:transition spd="slow" advTm="24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33000">
              <a:srgbClr val="0070C0"/>
            </a:gs>
            <a:gs pos="100000">
              <a:schemeClr val="bg1">
                <a:lumMod val="95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41900E-2A3D-C4B8-0264-CA25A9A6CD7E}"/>
              </a:ext>
            </a:extLst>
          </p:cNvPr>
          <p:cNvSpPr txBox="1"/>
          <p:nvPr/>
        </p:nvSpPr>
        <p:spPr>
          <a:xfrm>
            <a:off x="521493" y="285750"/>
            <a:ext cx="1118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Code Overview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D8AC6-1C10-33C4-E705-647EF4A89F2A}"/>
              </a:ext>
            </a:extLst>
          </p:cNvPr>
          <p:cNvSpPr txBox="1"/>
          <p:nvPr/>
        </p:nvSpPr>
        <p:spPr>
          <a:xfrm>
            <a:off x="666750" y="1197620"/>
            <a:ext cx="1085850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/>
              <a:t>Main Function: </a:t>
            </a:r>
          </a:p>
          <a:p>
            <a:pPr algn="l"/>
            <a:r>
              <a:rPr lang="en-US" dirty="0"/>
              <a:t>This is the starting point of our code. Think of it as the traffic controller directing the flow of our program.</a:t>
            </a:r>
          </a:p>
          <a:p>
            <a:pPr algn="l"/>
            <a:endParaRPr lang="en-US" sz="2000" b="1" dirty="0"/>
          </a:p>
          <a:p>
            <a:pPr algn="l"/>
            <a:r>
              <a:rPr lang="en-US" sz="2000" b="1" dirty="0"/>
              <a:t>Purpose: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It manages the whole process, from receiving instructions to showing the final results</a:t>
            </a:r>
          </a:p>
          <a:p>
            <a:pPr algn="l"/>
            <a:endParaRPr lang="en-US" sz="2000" b="1" dirty="0"/>
          </a:p>
          <a:p>
            <a:pPr algn="l"/>
            <a:r>
              <a:rPr lang="en-US" sz="2000" b="1" dirty="0"/>
              <a:t>What it Does: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Handles the information we give it when we run the program, like where to find the web pages to analyze.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Starts the process of going through each web page and figuring out how they're connected.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Calculates the PageRank using two different methods: one where we randomly jump from page to page, and another where we calculate it based on the connections between pages.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Finally, it shows us the results.</a:t>
            </a:r>
          </a:p>
          <a:p>
            <a:pPr algn="l"/>
            <a:endParaRPr lang="en-US" sz="2000" b="1" dirty="0"/>
          </a:p>
          <a:p>
            <a:pPr algn="l"/>
            <a:r>
              <a:rPr lang="en-US" sz="2000" b="1" dirty="0"/>
              <a:t>Required Information:</a:t>
            </a:r>
            <a:r>
              <a:rPr lang="en-US" dirty="0"/>
              <a:t> When we run our program, we need to give it one important thing: the location of the folder where all the web pages are stored. We call this folder the "corpus."</a:t>
            </a: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35496493-51EA-F773-387B-CADC8AC3E9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1396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35"/>
    </mc:Choice>
    <mc:Fallback>
      <p:transition spd="slow" advTm="447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33000">
              <a:srgbClr val="0070C0"/>
            </a:gs>
            <a:gs pos="100000">
              <a:schemeClr val="bg1">
                <a:lumMod val="95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41900E-2A3D-C4B8-0264-CA25A9A6CD7E}"/>
              </a:ext>
            </a:extLst>
          </p:cNvPr>
          <p:cNvSpPr txBox="1"/>
          <p:nvPr/>
        </p:nvSpPr>
        <p:spPr>
          <a:xfrm>
            <a:off x="521493" y="285750"/>
            <a:ext cx="1118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/>
              <a:t>Crawling HTML Pages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D8AC6-1C10-33C4-E705-647EF4A89F2A}"/>
              </a:ext>
            </a:extLst>
          </p:cNvPr>
          <p:cNvSpPr txBox="1"/>
          <p:nvPr/>
        </p:nvSpPr>
        <p:spPr>
          <a:xfrm>
            <a:off x="666750" y="1054745"/>
            <a:ext cx="1085850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What's Happening:</a:t>
            </a:r>
            <a:r>
              <a:rPr lang="en-US" altLang="en-US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The crawl function looks through a bunch of web pages saved in a folder (we call this the "corpus") and finds all the links on each page.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How it Works: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 It creates a list for each page, showing which other pages it links to.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Getting Links: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 To find the links, it uses a special tool called regular expressions to look for certain patterns in the web page code, specifically the &lt;a&gt; tags with </a:t>
            </a:r>
            <a:r>
              <a:rPr lang="en-US" altLang="en-US" dirty="0" err="1"/>
              <a:t>href</a:t>
            </a:r>
            <a:r>
              <a:rPr lang="en-US" altLang="en-US" dirty="0"/>
              <a:t> attributes.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Removing Loops:</a:t>
            </a:r>
            <a:r>
              <a:rPr lang="en-US" altLang="en-US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If a page links to itself, we don't want to count that, so we make sure to remove any self-referencing links.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0F3C48-1D2D-5146-2555-9764CBD86C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6513" y="4076700"/>
            <a:ext cx="2590800" cy="333375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310D6683-8407-6990-85F3-618D300060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4442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74"/>
    </mc:Choice>
    <mc:Fallback>
      <p:transition spd="slow" advTm="40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317" x="4872038" y="215900"/>
          <p14:tracePt t="10330" x="4800600" y="455613"/>
          <p14:tracePt t="10343" x="4776788" y="647700"/>
          <p14:tracePt t="10354" x="4727575" y="887413"/>
          <p14:tracePt t="10371" x="4703763" y="1198563"/>
          <p14:tracePt t="10388" x="4632325" y="1558925"/>
          <p14:tracePt t="10405" x="3600450" y="3333750"/>
          <p14:tracePt t="10422" x="2687638" y="4579938"/>
          <p14:tracePt t="10517" x="2687638" y="4603750"/>
          <p14:tracePt t="10529" x="2663825" y="4627563"/>
          <p14:tracePt t="10541" x="2616200" y="4843463"/>
          <p14:tracePt t="10555" x="2519363" y="5180013"/>
          <p14:tracePt t="10571" x="2400300" y="5467350"/>
          <p14:tracePt t="10589" x="2327275" y="5802313"/>
          <p14:tracePt t="10591" x="2232025" y="6162675"/>
          <p14:tracePt t="10605" x="2208213" y="6426200"/>
          <p14:tracePt t="10622" x="2184400" y="6523038"/>
          <p14:tracePt t="10639" x="2184400" y="6618288"/>
          <p14:tracePt t="10641" x="2184400" y="6665913"/>
          <p14:tracePt t="10655" x="2160588" y="6665913"/>
          <p14:tracePt t="10691" x="2160588" y="6594475"/>
          <p14:tracePt t="10703" x="2184400" y="6426200"/>
          <p14:tracePt t="10716" x="2255838" y="6210300"/>
          <p14:tracePt t="10728" x="2376488" y="6018213"/>
          <p14:tracePt t="10740" x="2519363" y="5802313"/>
          <p14:tracePt t="10756" x="2616200" y="5562600"/>
          <p14:tracePt t="10773" x="2735263" y="5275263"/>
          <p14:tracePt t="10790" x="2879725" y="4940300"/>
          <p14:tracePt t="10806" x="2903538" y="4867275"/>
          <p14:tracePt t="10823" x="2952750" y="4843463"/>
          <p14:tracePt t="10840" x="2976563" y="4819650"/>
          <p14:tracePt t="10878" x="3024188" y="4772025"/>
          <p14:tracePt t="10889" x="3071813" y="4724400"/>
          <p14:tracePt t="10902" x="3119438" y="4675188"/>
          <p14:tracePt t="10915" x="3168650" y="4651375"/>
          <p14:tracePt t="10928" x="3192463" y="4627563"/>
          <p14:tracePt t="10940" x="3240088" y="4627563"/>
          <p14:tracePt t="11214" x="3192463" y="4627563"/>
          <p14:tracePt t="11226" x="3143250" y="4627563"/>
          <p14:tracePt t="11239" x="3071813" y="4627563"/>
          <p14:tracePt t="11252" x="3000375" y="4603750"/>
          <p14:tracePt t="11264" x="2927350" y="4579938"/>
          <p14:tracePt t="11275" x="2903538" y="4556125"/>
          <p14:tracePt t="11291" x="2855913" y="4532313"/>
          <p14:tracePt t="11308" x="2855913" y="4508500"/>
          <p14:tracePt t="11325" x="2855913" y="4484688"/>
          <p14:tracePt t="11341" x="2855913" y="4460875"/>
          <p14:tracePt t="11388" x="2903538" y="4460875"/>
          <p14:tracePt t="11401" x="2976563" y="4460875"/>
          <p14:tracePt t="11413" x="3048000" y="4460875"/>
          <p14:tracePt t="11425" x="3119438" y="4460875"/>
          <p14:tracePt t="11442" x="3216275" y="4435475"/>
          <p14:tracePt t="11458" x="3287713" y="4411663"/>
          <p14:tracePt t="11476" x="3384550" y="4411663"/>
          <p14:tracePt t="11492" x="3408363" y="4411663"/>
          <p14:tracePt t="11513" x="3432175" y="4411663"/>
          <p14:tracePt t="11626" x="3432175" y="4435475"/>
          <p14:tracePt t="11699" x="3479800" y="4435475"/>
          <p14:tracePt t="11712" x="3551238" y="4435475"/>
          <p14:tracePt t="11724" x="3671888" y="4435475"/>
          <p14:tracePt t="11737" x="3792538" y="4435475"/>
          <p14:tracePt t="11749" x="3887788" y="4435475"/>
          <p14:tracePt t="11762" x="3959225" y="4435475"/>
          <p14:tracePt t="11776" x="4008438" y="4435475"/>
          <p14:tracePt t="11793" x="4079875" y="4435475"/>
          <p14:tracePt t="11810" x="4127500" y="4435475"/>
          <p14:tracePt t="11827" x="4151313" y="4435475"/>
          <p14:tracePt t="11936" x="4176713" y="4435475"/>
          <p14:tracePt t="11948" x="4200525" y="4435475"/>
          <p14:tracePt t="11962" x="4224338" y="4435475"/>
          <p14:tracePt t="11974" x="4271963" y="4435475"/>
          <p14:tracePt t="11986" x="4295775" y="4460875"/>
          <p14:tracePt t="11998" x="4319588" y="4460875"/>
          <p14:tracePt t="12010" x="4367213" y="4460875"/>
          <p14:tracePt t="12027" x="4392613" y="4460875"/>
          <p14:tracePt t="12044" x="4416425" y="4460875"/>
          <p14:tracePt t="12061" x="4487863" y="4460875"/>
          <p14:tracePt t="12086" x="4535488" y="4460875"/>
          <p14:tracePt t="12099" x="4535488" y="4484688"/>
          <p14:tracePt t="12112" x="4559300" y="4484688"/>
          <p14:tracePt t="12149" x="4584700" y="4484688"/>
          <p14:tracePt t="12173" x="4632325" y="4484688"/>
          <p14:tracePt t="12572" x="4632325" y="4508500"/>
          <p14:tracePt t="12597" x="4608513" y="4556125"/>
          <p14:tracePt t="12621" x="4584700" y="4603750"/>
          <p14:tracePt t="12634" x="4559300" y="4603750"/>
          <p14:tracePt t="12647" x="4511675" y="4651375"/>
          <p14:tracePt t="12658" x="4487863" y="4651375"/>
          <p14:tracePt t="12672" x="4464050" y="4675188"/>
          <p14:tracePt t="12696" x="4440238" y="4675188"/>
          <p14:tracePt t="12771" x="4416425" y="4675188"/>
          <p14:tracePt t="12845" x="4416425" y="4651375"/>
          <p14:tracePt t="12895" x="4416425" y="4627563"/>
          <p14:tracePt t="12945" x="4416425" y="4603750"/>
          <p14:tracePt t="12957" x="4416425" y="4579938"/>
          <p14:tracePt t="12982" x="4416425" y="4556125"/>
          <p14:tracePt t="13007" x="4416425" y="4532313"/>
          <p14:tracePt t="13044" x="4440238" y="4508500"/>
          <p14:tracePt t="13070" x="4464050" y="4484688"/>
          <p14:tracePt t="13082" x="4487863" y="4484688"/>
          <p14:tracePt t="13145" x="4487863" y="4460875"/>
          <p14:tracePt t="13169" x="4464050" y="4460875"/>
          <p14:tracePt t="13194" x="4440238" y="4460875"/>
          <p14:tracePt t="13207" x="4416425" y="4460875"/>
          <p14:tracePt t="13219" x="4392613" y="4460875"/>
          <p14:tracePt t="13456" x="4416425" y="4460875"/>
          <p14:tracePt t="13467" x="4440238" y="4460875"/>
          <p14:tracePt t="13493" x="4487863" y="4460875"/>
          <p14:tracePt t="13505" x="4511675" y="4460875"/>
          <p14:tracePt t="13530" x="4535488" y="4460875"/>
          <p14:tracePt t="13542" x="4559300" y="4460875"/>
          <p14:tracePt t="13568" x="4584700" y="4460875"/>
          <p14:tracePt t="13667" x="4559300" y="4460875"/>
          <p14:tracePt t="13693" x="4535488" y="4460875"/>
          <p14:tracePt t="16933" x="4679950" y="4460875"/>
          <p14:tracePt t="16946" x="4919663" y="4508500"/>
          <p14:tracePt t="16958" x="5184775" y="4603750"/>
          <p14:tracePt t="16970" x="5688013" y="4772025"/>
          <p14:tracePt t="16983" x="6480175" y="4987925"/>
          <p14:tracePt t="16997" x="6983413" y="5083175"/>
          <p14:tracePt t="17014" x="7343775" y="5130800"/>
          <p14:tracePt t="17031" x="7751763" y="5156200"/>
          <p14:tracePt t="17033" x="8040688" y="5156200"/>
          <p14:tracePt t="17047" x="8232775" y="5156200"/>
          <p14:tracePt t="17065" x="8351838" y="5106988"/>
          <p14:tracePt t="17082" x="8448675" y="4843463"/>
          <p14:tracePt t="17097" x="8472488" y="4772025"/>
          <p14:tracePt t="17114" x="8543925" y="4724400"/>
          <p14:tracePt t="17131" x="8712200" y="4603750"/>
          <p14:tracePt t="17148" x="8783638" y="4579938"/>
          <p14:tracePt t="17164" x="8880475" y="4532313"/>
          <p14:tracePt t="17181" x="8999538" y="4532313"/>
          <p14:tracePt t="17219" x="9023350" y="4532313"/>
          <p14:tracePt t="17270" x="9023350" y="4508500"/>
          <p14:tracePt t="17282" x="8975725" y="4508500"/>
          <p14:tracePt t="17294" x="8928100" y="4508500"/>
          <p14:tracePt t="17308" x="8904288" y="4508500"/>
          <p14:tracePt t="17319" x="8880475" y="4508500"/>
          <p14:tracePt t="17332" x="8856663" y="4508500"/>
          <p14:tracePt t="17348" x="8831263" y="4508500"/>
          <p14:tracePt t="17365" x="8831263" y="4484688"/>
          <p14:tracePt t="17382" x="8807450" y="4484688"/>
          <p14:tracePt t="17399" x="8783638" y="4484688"/>
          <p14:tracePt t="17416" x="8736013" y="4484688"/>
          <p14:tracePt t="17417" x="8712200" y="4484688"/>
          <p14:tracePt t="17433" x="8640763" y="4484688"/>
          <p14:tracePt t="17449" x="8591550" y="4484688"/>
          <p14:tracePt t="17466" x="8543925" y="4508500"/>
          <p14:tracePt t="17468" x="8496300" y="4508500"/>
          <p14:tracePt t="17482" x="8472488" y="4508500"/>
          <p14:tracePt t="17506" x="8448675" y="4508500"/>
          <p14:tracePt t="17519" x="8423275" y="4508500"/>
          <p14:tracePt t="17569" x="8423275" y="4532313"/>
          <p14:tracePt t="17580" x="8399463" y="4532313"/>
          <p14:tracePt t="17606" x="8375650" y="4532313"/>
          <p14:tracePt t="17618" x="8351838" y="4532313"/>
          <p14:tracePt t="17630" x="8328025" y="4532313"/>
          <p14:tracePt t="17643" x="8304213" y="4532313"/>
          <p14:tracePt t="17656" x="8280400" y="4532313"/>
          <p14:tracePt t="17668" x="8207375" y="4532313"/>
          <p14:tracePt t="17684" x="8112125" y="4532313"/>
          <p14:tracePt t="17701" x="8015288" y="4532313"/>
          <p14:tracePt t="17717" x="7799388" y="4532313"/>
          <p14:tracePt t="17734" x="7751763" y="4556125"/>
          <p14:tracePt t="17750" x="7680325" y="4556125"/>
          <p14:tracePt t="17768" x="7559675" y="4556125"/>
          <p14:tracePt t="17785" x="7464425" y="4556125"/>
          <p14:tracePt t="17801" x="7391400" y="4579938"/>
          <p14:tracePt t="17818" x="7343775" y="4579938"/>
          <p14:tracePt t="17930" x="7343775" y="4603750"/>
          <p14:tracePt t="18005" x="7391400" y="4603750"/>
          <p14:tracePt t="18017" x="7464425" y="4579938"/>
          <p14:tracePt t="18029" x="7512050" y="4556125"/>
          <p14:tracePt t="18041" x="7535863" y="4556125"/>
          <p14:tracePt t="18054" x="7583488" y="4556125"/>
          <p14:tracePt t="18069" x="7632700" y="4556125"/>
          <p14:tracePt t="18085" x="7680325" y="4556125"/>
          <p14:tracePt t="18103" x="7848600" y="4556125"/>
          <p14:tracePt t="18119" x="7991475" y="4556125"/>
          <p14:tracePt t="18136" x="8088313" y="4556125"/>
          <p14:tracePt t="18153" x="8183563" y="4556125"/>
          <p14:tracePt t="18170" x="8207375" y="4556125"/>
          <p14:tracePt t="18191" x="8232775" y="4556125"/>
          <p14:tracePt t="18203" x="8232775" y="4579938"/>
          <p14:tracePt t="18219" x="8232775" y="4603750"/>
          <p14:tracePt t="18236" x="8232775" y="4651375"/>
          <p14:tracePt t="18253" x="7991475" y="4700588"/>
          <p14:tracePt t="18270" x="7824788" y="4700588"/>
          <p14:tracePt t="18286" x="7727950" y="4700588"/>
          <p14:tracePt t="18304" x="7607300" y="4651375"/>
          <p14:tracePt t="18319" x="7559675" y="4579938"/>
          <p14:tracePt t="18337" x="7512050" y="4556125"/>
          <p14:tracePt t="18354" x="7415213" y="4532313"/>
          <p14:tracePt t="18370" x="7391400" y="4508500"/>
          <p14:tracePt t="18386" x="7367588" y="4508500"/>
          <p14:tracePt t="18452" x="7415213" y="4460875"/>
          <p14:tracePt t="18465" x="7464425" y="4460875"/>
          <p14:tracePt t="18478" x="7488238" y="4460875"/>
          <p14:tracePt t="18489" x="7559675" y="4460875"/>
          <p14:tracePt t="18503" x="7607300" y="4460875"/>
          <p14:tracePt t="18520" x="7680325" y="4460875"/>
          <p14:tracePt t="18537" x="7751763" y="4460875"/>
          <p14:tracePt t="18539" x="7824788" y="4460875"/>
          <p14:tracePt t="18554" x="7872413" y="4460875"/>
          <p14:tracePt t="18570" x="7920038" y="4460875"/>
          <p14:tracePt t="18588" x="7967663" y="4460875"/>
          <p14:tracePt t="18604" x="7991475" y="4460875"/>
          <p14:tracePt t="18664" x="7991475" y="4484688"/>
          <p14:tracePt t="18677" x="7848600" y="4508500"/>
          <p14:tracePt t="18689" x="7680325" y="4603750"/>
          <p14:tracePt t="18704" x="7559675" y="4627563"/>
          <p14:tracePt t="18721" x="7440613" y="4627563"/>
          <p14:tracePt t="18739" x="7343775" y="4627563"/>
          <p14:tracePt t="18754" x="7319963" y="4603750"/>
          <p14:tracePt t="18772" x="7319963" y="4556125"/>
          <p14:tracePt t="18788" x="7319963" y="4532313"/>
          <p14:tracePt t="18851" x="7391400" y="4508500"/>
          <p14:tracePt t="18863" x="7464425" y="4508500"/>
          <p14:tracePt t="18875" x="7535863" y="4508500"/>
          <p14:tracePt t="18888" x="7632700" y="4508500"/>
          <p14:tracePt t="18905" x="7704138" y="4508500"/>
          <p14:tracePt t="18921" x="7775575" y="4508500"/>
          <p14:tracePt t="18938" x="7848600" y="4508500"/>
          <p14:tracePt t="18956" x="7872413" y="4508500"/>
          <p14:tracePt t="18972" x="7896225" y="4508500"/>
          <p14:tracePt t="18989" x="7920038" y="4508500"/>
          <p14:tracePt t="19063" x="7896225" y="4508500"/>
          <p14:tracePt t="19075" x="7848600" y="4508500"/>
          <p14:tracePt t="19088" x="7775575" y="4508500"/>
          <p14:tracePt t="19101" x="7704138" y="4508500"/>
          <p14:tracePt t="19113" x="7656513" y="4508500"/>
          <p14:tracePt t="19124" x="7632700" y="4508500"/>
          <p14:tracePt t="19139" x="7607300" y="4508500"/>
          <p14:tracePt t="19225" x="7656513" y="4508500"/>
          <p14:tracePt t="29890" x="7632700" y="4508500"/>
          <p14:tracePt t="29903" x="7607300" y="4508500"/>
          <p14:tracePt t="29916" x="7583488" y="4508500"/>
          <p14:tracePt t="29928" x="7559675" y="4508500"/>
          <p14:tracePt t="29940" x="7535863" y="4508500"/>
          <p14:tracePt t="32289" x="7391400" y="4508500"/>
          <p14:tracePt t="32302" x="7151688" y="4532313"/>
          <p14:tracePt t="32314" x="6864350" y="4603750"/>
          <p14:tracePt t="32326" x="6456363" y="4700588"/>
          <p14:tracePt t="32342" x="5616575" y="4916488"/>
          <p14:tracePt t="32358" x="5087938" y="5083175"/>
          <p14:tracePt t="32375" x="4656138" y="5251450"/>
          <p14:tracePt t="32377" x="4295775" y="5443538"/>
          <p14:tracePt t="32393" x="3887788" y="5586413"/>
          <p14:tracePt t="32409" x="3648075" y="5659438"/>
          <p14:tracePt t="32426" x="3455988" y="5683250"/>
          <p14:tracePt t="32452" x="3432175" y="5683250"/>
          <p14:tracePt t="32539" x="3455988" y="5683250"/>
          <p14:tracePt t="32551" x="3479800" y="5683250"/>
          <p14:tracePt t="32563" x="3479800" y="5730875"/>
          <p14:tracePt t="32577" x="3479800" y="5754688"/>
          <p14:tracePt t="32593" x="3503613" y="5778500"/>
          <p14:tracePt t="32610" x="3527425" y="5802313"/>
          <p14:tracePt t="32626" x="3551238" y="5826125"/>
          <p14:tracePt t="32644" x="3576638" y="5826125"/>
          <p14:tracePt t="32660" x="3600450" y="5826125"/>
          <p14:tracePt t="32701" x="3624263" y="5826125"/>
          <p14:tracePt t="32725" x="3648075" y="5826125"/>
          <p14:tracePt t="38853" x="3648075" y="5778500"/>
          <p14:tracePt t="38865" x="3648075" y="5611813"/>
          <p14:tracePt t="38878" x="3695700" y="5299075"/>
          <p14:tracePt t="38891" x="3743325" y="5011738"/>
          <p14:tracePt t="38903" x="3840163" y="4724400"/>
          <p14:tracePt t="38919" x="3935413" y="4219575"/>
          <p14:tracePt t="38935" x="4032250" y="3716338"/>
          <p14:tracePt t="38951" x="4176713" y="3308350"/>
          <p14:tracePt t="38953" x="4367213" y="2925763"/>
          <p14:tracePt t="38969" x="4632325" y="2085975"/>
          <p14:tracePt t="38985" x="4872038" y="12954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33000">
              <a:srgbClr val="0070C0"/>
            </a:gs>
            <a:gs pos="100000">
              <a:schemeClr val="bg1">
                <a:lumMod val="95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41900E-2A3D-C4B8-0264-CA25A9A6CD7E}"/>
              </a:ext>
            </a:extLst>
          </p:cNvPr>
          <p:cNvSpPr txBox="1"/>
          <p:nvPr/>
        </p:nvSpPr>
        <p:spPr>
          <a:xfrm>
            <a:off x="521493" y="285750"/>
            <a:ext cx="11187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/>
              <a:t>Transition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D8AC6-1C10-33C4-E705-647EF4A89F2A}"/>
              </a:ext>
            </a:extLst>
          </p:cNvPr>
          <p:cNvSpPr txBox="1"/>
          <p:nvPr/>
        </p:nvSpPr>
        <p:spPr>
          <a:xfrm>
            <a:off x="666750" y="1054745"/>
            <a:ext cx="1085850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What it Does: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 The </a:t>
            </a:r>
            <a:r>
              <a:rPr lang="en-US" altLang="en-US" dirty="0" err="1"/>
              <a:t>transition_model</a:t>
            </a:r>
            <a:r>
              <a:rPr lang="en-US" altLang="en-US" dirty="0"/>
              <a:t> function decides which page to visit next when we're moving around the web.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How it Decides: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 It uses a trick called a "probability distribution" to decide. This means it looks at both where we can go from our current page and where we might randomly jump to.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Choosing Next Page: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 Sometimes, we follow a link from the current page. Other times, we just jump to a random page in the whole collection (the "corpus"). This helps us explore different parts of the web.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5606169-18EE-FAB3-E4A6-74E892A276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71776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8"/>
    </mc:Choice>
    <mc:Fallback>
      <p:transition spd="slow" advTm="38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33000">
              <a:srgbClr val="0070C0"/>
            </a:gs>
            <a:gs pos="100000">
              <a:schemeClr val="bg1">
                <a:lumMod val="95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41900E-2A3D-C4B8-0264-CA25A9A6CD7E}"/>
              </a:ext>
            </a:extLst>
          </p:cNvPr>
          <p:cNvSpPr txBox="1"/>
          <p:nvPr/>
        </p:nvSpPr>
        <p:spPr>
          <a:xfrm>
            <a:off x="521493" y="285750"/>
            <a:ext cx="11187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/>
              <a:t>Sampling PageRank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D8AC6-1C10-33C4-E705-647EF4A89F2A}"/>
              </a:ext>
            </a:extLst>
          </p:cNvPr>
          <p:cNvSpPr txBox="1"/>
          <p:nvPr/>
        </p:nvSpPr>
        <p:spPr>
          <a:xfrm>
            <a:off x="666750" y="1054745"/>
            <a:ext cx="1085850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What it Does: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 The </a:t>
            </a:r>
            <a:r>
              <a:rPr lang="en-US" altLang="en-US" dirty="0" err="1"/>
              <a:t>sample_pagerank</a:t>
            </a:r>
            <a:r>
              <a:rPr lang="en-US" altLang="en-US" dirty="0"/>
              <a:t> function guesses the importance of each web page by pretending to be a person randomly clicking links.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How it Works:</a:t>
            </a:r>
            <a:r>
              <a:rPr lang="en-US" altLang="en-US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It starts at a random page and takes a certain number of steps, randomly clicking links along the way.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Counting Visits</a:t>
            </a:r>
            <a:r>
              <a:rPr lang="en-US" altLang="en-US" dirty="0"/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Every time it lands on a page, it keeps track of how many times it's been there.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Finding Importance:</a:t>
            </a:r>
            <a:r>
              <a:rPr lang="en-US" altLang="en-US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The more times a page gets visited, the more important it seems. So, we use this to figure out each page's "PageRank."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D3CBB52-7401-7E04-ED7C-772106A6CC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40238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58"/>
    </mc:Choice>
    <mc:Fallback>
      <p:transition spd="slow" advTm="30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33000">
              <a:srgbClr val="0070C0"/>
            </a:gs>
            <a:gs pos="100000">
              <a:schemeClr val="bg1">
                <a:lumMod val="95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41900E-2A3D-C4B8-0264-CA25A9A6CD7E}"/>
              </a:ext>
            </a:extLst>
          </p:cNvPr>
          <p:cNvSpPr txBox="1"/>
          <p:nvPr/>
        </p:nvSpPr>
        <p:spPr>
          <a:xfrm>
            <a:off x="521493" y="285750"/>
            <a:ext cx="11187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/>
              <a:t>Iterative PageRank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D8AC6-1C10-33C4-E705-647EF4A89F2A}"/>
              </a:ext>
            </a:extLst>
          </p:cNvPr>
          <p:cNvSpPr txBox="1"/>
          <p:nvPr/>
        </p:nvSpPr>
        <p:spPr>
          <a:xfrm>
            <a:off x="666750" y="1054745"/>
            <a:ext cx="108585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What it Does: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 The </a:t>
            </a:r>
            <a:r>
              <a:rPr lang="en-US" altLang="en-US" dirty="0" err="1"/>
              <a:t>iterate_pagerank</a:t>
            </a:r>
            <a:r>
              <a:rPr lang="en-US" altLang="en-US" dirty="0"/>
              <a:t> function calculates the importance of each page by continuously updating their scores until they stop changing much.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How it Works: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 It starts with an equal score for every page. Then, it keeps adjusting the scores based on the links between pages.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Keep Adjusting:</a:t>
            </a:r>
            <a:r>
              <a:rPr lang="en-US" altLang="en-US" dirty="0"/>
              <a:t> It does this over and over until the scores stop changing much, meaning they've settled down.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Accuracy and Stability:</a:t>
            </a:r>
            <a:r>
              <a:rPr lang="en-US" altLang="en-US" dirty="0"/>
              <a:t> This method helps us get more accurate and stable results, especially for larger and more complex web networks.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A4EAE4A-031E-FD9B-454E-16D95CF98B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16502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05"/>
    </mc:Choice>
    <mc:Fallback>
      <p:transition spd="slow" advTm="39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33000">
              <a:srgbClr val="0070C0"/>
            </a:gs>
            <a:gs pos="100000">
              <a:schemeClr val="bg1">
                <a:lumMod val="95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41900E-2A3D-C4B8-0264-CA25A9A6CD7E}"/>
              </a:ext>
            </a:extLst>
          </p:cNvPr>
          <p:cNvSpPr txBox="1"/>
          <p:nvPr/>
        </p:nvSpPr>
        <p:spPr>
          <a:xfrm>
            <a:off x="521493" y="285750"/>
            <a:ext cx="11187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/>
              <a:t>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D8AC6-1C10-33C4-E705-647EF4A89F2A}"/>
              </a:ext>
            </a:extLst>
          </p:cNvPr>
          <p:cNvSpPr txBox="1"/>
          <p:nvPr/>
        </p:nvSpPr>
        <p:spPr>
          <a:xfrm>
            <a:off x="666750" y="1054745"/>
            <a:ext cx="108585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/>
              <a:t>What we Found: </a:t>
            </a:r>
          </a:p>
          <a:p>
            <a:pPr algn="l"/>
            <a:r>
              <a:rPr lang="en-US" dirty="0"/>
              <a:t>We looked at PageRank results using both random sampling and iterative methods.</a:t>
            </a:r>
          </a:p>
          <a:p>
            <a:pPr algn="l"/>
            <a:endParaRPr lang="en-US" sz="2000" b="1" dirty="0"/>
          </a:p>
          <a:p>
            <a:pPr algn="l"/>
            <a:r>
              <a:rPr lang="en-US" sz="2000" b="1" dirty="0"/>
              <a:t>Sample Results:</a:t>
            </a:r>
          </a:p>
          <a:p>
            <a:pPr algn="l"/>
            <a:r>
              <a:rPr lang="en-US" dirty="0"/>
              <a:t> We show some example PageRank values for a small group of web pages.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Comparing Methods: We compare the results from both methods to see how they differ.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Why it Matters: Understanding these differences helps us see how accurate and reliable our PageRank calculations are, especially when dealing with big collections of web pages.</a:t>
            </a:r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DFD5B2A-F2E7-61C6-CB6D-911247A44A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38" y="3455402"/>
            <a:ext cx="3467100" cy="3309938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A295E3C-D6E8-D1F6-7224-C931BC1F70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350" y="3429000"/>
            <a:ext cx="5510665" cy="3336340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18E532B7-07D3-5741-0E6D-90B4EB1712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95384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41"/>
    </mc:Choice>
    <mc:Fallback>
      <p:transition spd="slow" advTm="18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959</TotalTime>
  <Words>764</Words>
  <Application>Microsoft Office PowerPoint</Application>
  <PresentationFormat>Widescreen</PresentationFormat>
  <Paragraphs>78</Paragraphs>
  <Slides>8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Segoe UI Black</vt:lpstr>
      <vt:lpstr>Office Theme</vt:lpstr>
      <vt:lpstr>PageRank Algorithm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PageRank Algorithm</dc:title>
  <dc:creator>Ahmed Sherif Abdelhamid</dc:creator>
  <cp:lastModifiedBy>Ahmed Sherif Abdelhamid</cp:lastModifiedBy>
  <cp:revision>2</cp:revision>
  <dcterms:created xsi:type="dcterms:W3CDTF">2024-05-14T12:27:50Z</dcterms:created>
  <dcterms:modified xsi:type="dcterms:W3CDTF">2024-05-16T08:00:55Z</dcterms:modified>
</cp:coreProperties>
</file>

<file path=docProps/thumbnail.jpeg>
</file>